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3"/>
  </p:notesMasterIdLst>
  <p:sldIdLst>
    <p:sldId id="258" r:id="rId2"/>
    <p:sldId id="265" r:id="rId3"/>
    <p:sldId id="257" r:id="rId4"/>
    <p:sldId id="259" r:id="rId5"/>
    <p:sldId id="262" r:id="rId6"/>
    <p:sldId id="263" r:id="rId7"/>
    <p:sldId id="264" r:id="rId8"/>
    <p:sldId id="260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BD6C36-1BCE-49C9-A592-12D4E5B09185}" v="3406" dt="2020-10-11T01:13:15.361"/>
    <p1510:client id="{B9456459-49A8-44CD-BEA3-CC5C47F2033C}" v="2555" dt="2020-10-11T01:08:21.7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0D3D87-D3EF-4DA7-B4BE-095FE542FDBD}" type="doc">
      <dgm:prSet loTypeId="urn:microsoft.com/office/officeart/2005/8/layout/radial2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DB8C92C-595C-4504-908B-7920E1B577C6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Increase</a:t>
          </a:r>
          <a:r>
            <a:rPr lang="en-US" b="0" i="0" u="none" strike="noStrike" cap="none" baseline="0" noProof="0">
              <a:latin typeface="Calibri Light"/>
              <a:cs typeface="Calibri Light"/>
            </a:rPr>
            <a:t> </a:t>
          </a:r>
          <a:r>
            <a:rPr lang="en-US">
              <a:latin typeface="Calibri Light" panose="020F0302020204030204"/>
            </a:rPr>
            <a:t>yield</a:t>
          </a:r>
          <a:endParaRPr lang="en-US"/>
        </a:p>
      </dgm:t>
    </dgm:pt>
    <dgm:pt modelId="{60431E08-E032-48E8-83AF-224FEFBA4146}" type="parTrans" cxnId="{D740E5B9-6062-4305-97A5-BD1F9A7BD77F}">
      <dgm:prSet/>
      <dgm:spPr/>
      <dgm:t>
        <a:bodyPr/>
        <a:lstStyle/>
        <a:p>
          <a:endParaRPr lang="en-US"/>
        </a:p>
      </dgm:t>
    </dgm:pt>
    <dgm:pt modelId="{67373280-8200-41FC-8442-FF14D56B0802}" type="sibTrans" cxnId="{D740E5B9-6062-4305-97A5-BD1F9A7BD77F}">
      <dgm:prSet/>
      <dgm:spPr/>
      <dgm:t>
        <a:bodyPr/>
        <a:lstStyle/>
        <a:p>
          <a:endParaRPr lang="en-US"/>
        </a:p>
      </dgm:t>
    </dgm:pt>
    <dgm:pt modelId="{28BD1270-6EC8-4E67-9C51-B6368D49AF92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Monitor pollinator populations</a:t>
          </a:r>
          <a:endParaRPr lang="en-US"/>
        </a:p>
      </dgm:t>
    </dgm:pt>
    <dgm:pt modelId="{3A7297F7-D020-4695-BE21-677F6A677D90}" type="parTrans" cxnId="{D69881D0-46E4-4E1E-9B4A-FAE47149CA95}">
      <dgm:prSet/>
      <dgm:spPr/>
      <dgm:t>
        <a:bodyPr/>
        <a:lstStyle/>
        <a:p>
          <a:endParaRPr lang="en-US"/>
        </a:p>
      </dgm:t>
    </dgm:pt>
    <dgm:pt modelId="{4D335017-EB87-4059-8C44-22833D8ADBB7}" type="sibTrans" cxnId="{D69881D0-46E4-4E1E-9B4A-FAE47149CA95}">
      <dgm:prSet/>
      <dgm:spPr/>
      <dgm:t>
        <a:bodyPr/>
        <a:lstStyle/>
        <a:p>
          <a:endParaRPr lang="en-US"/>
        </a:p>
      </dgm:t>
    </dgm:pt>
    <dgm:pt modelId="{7C5C7356-4881-4B00-8EBB-147D750D8F4B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Reduce loss</a:t>
          </a:r>
          <a:endParaRPr lang="en-US"/>
        </a:p>
      </dgm:t>
    </dgm:pt>
    <dgm:pt modelId="{D71689DA-BB9E-4B74-84D3-E17D4B2667D9}" type="parTrans" cxnId="{1E178218-9564-4C07-873E-336833E97C34}">
      <dgm:prSet/>
      <dgm:spPr/>
      <dgm:t>
        <a:bodyPr/>
        <a:lstStyle/>
        <a:p>
          <a:endParaRPr lang="en-US"/>
        </a:p>
      </dgm:t>
    </dgm:pt>
    <dgm:pt modelId="{7D0095B3-3258-4D6C-B5E0-75FF6A993823}" type="sibTrans" cxnId="{1E178218-9564-4C07-873E-336833E97C34}">
      <dgm:prSet/>
      <dgm:spPr/>
      <dgm:t>
        <a:bodyPr/>
        <a:lstStyle/>
        <a:p>
          <a:endParaRPr lang="en-US"/>
        </a:p>
      </dgm:t>
    </dgm:pt>
    <dgm:pt modelId="{68844C24-FF85-42E0-95DB-CD27C5860D2F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Apply appropriate pesticides</a:t>
          </a:r>
          <a:endParaRPr lang="en-US"/>
        </a:p>
      </dgm:t>
    </dgm:pt>
    <dgm:pt modelId="{09E3AD74-21E8-4CE6-9D5E-FE8E3D62E975}" type="parTrans" cxnId="{C977EBBC-057A-4165-A50F-AC52C92D507D}">
      <dgm:prSet/>
      <dgm:spPr/>
      <dgm:t>
        <a:bodyPr/>
        <a:lstStyle/>
        <a:p>
          <a:endParaRPr lang="en-US"/>
        </a:p>
      </dgm:t>
    </dgm:pt>
    <dgm:pt modelId="{EB2C04CC-689B-42B1-ABC6-05D609FC680C}" type="sibTrans" cxnId="{C977EBBC-057A-4165-A50F-AC52C92D507D}">
      <dgm:prSet/>
      <dgm:spPr/>
      <dgm:t>
        <a:bodyPr/>
        <a:lstStyle/>
        <a:p>
          <a:endParaRPr lang="en-US"/>
        </a:p>
      </dgm:t>
    </dgm:pt>
    <dgm:pt modelId="{A1358EA1-047E-4D0B-B7C1-D6AA4EC8C49C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Promote beneficial insects</a:t>
          </a:r>
          <a:endParaRPr lang="en-US"/>
        </a:p>
      </dgm:t>
    </dgm:pt>
    <dgm:pt modelId="{3F7EC7D6-F5B0-435C-8994-D06F1F25B8A0}" type="parTrans" cxnId="{8B2EF401-20CA-42D7-8FD2-ADCD9438260B}">
      <dgm:prSet/>
      <dgm:spPr/>
      <dgm:t>
        <a:bodyPr/>
        <a:lstStyle/>
        <a:p>
          <a:endParaRPr lang="en-US"/>
        </a:p>
      </dgm:t>
    </dgm:pt>
    <dgm:pt modelId="{821687A6-892A-4712-9FF9-4F366B11BCDB}" type="sibTrans" cxnId="{8B2EF401-20CA-42D7-8FD2-ADCD9438260B}">
      <dgm:prSet/>
      <dgm:spPr/>
      <dgm:t>
        <a:bodyPr/>
        <a:lstStyle/>
        <a:p>
          <a:endParaRPr lang="en-US"/>
        </a:p>
      </dgm:t>
    </dgm:pt>
    <dgm:pt modelId="{4E958A17-8EDE-4AAE-AB10-A313A75E387D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Protect the Earth</a:t>
          </a:r>
          <a:endParaRPr lang="en-US"/>
        </a:p>
      </dgm:t>
    </dgm:pt>
    <dgm:pt modelId="{B8F2811D-210C-4DAD-A06E-8447C0CAC9FA}" type="parTrans" cxnId="{0C239825-C4DD-4EF3-A484-20CD5FD0E607}">
      <dgm:prSet/>
      <dgm:spPr/>
      <dgm:t>
        <a:bodyPr/>
        <a:lstStyle/>
        <a:p>
          <a:endParaRPr lang="en-US"/>
        </a:p>
      </dgm:t>
    </dgm:pt>
    <dgm:pt modelId="{39210DB6-AEF7-48C4-B943-9329E15A2894}" type="sibTrans" cxnId="{0C239825-C4DD-4EF3-A484-20CD5FD0E607}">
      <dgm:prSet/>
      <dgm:spPr/>
      <dgm:t>
        <a:bodyPr/>
        <a:lstStyle/>
        <a:p>
          <a:endParaRPr lang="en-US"/>
        </a:p>
      </dgm:t>
    </dgm:pt>
    <dgm:pt modelId="{3ED23D67-E756-477B-A22C-3ECF9C9CC7CA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Limit pesticide applications</a:t>
          </a:r>
          <a:endParaRPr lang="en-US"/>
        </a:p>
      </dgm:t>
    </dgm:pt>
    <dgm:pt modelId="{9150AB5F-B3A5-4770-B0B1-1E32ADE7B6A0}" type="parTrans" cxnId="{765AACF6-6162-471F-AFD0-FC25FD652FAB}">
      <dgm:prSet/>
      <dgm:spPr/>
      <dgm:t>
        <a:bodyPr/>
        <a:lstStyle/>
        <a:p>
          <a:endParaRPr lang="en-US"/>
        </a:p>
      </dgm:t>
    </dgm:pt>
    <dgm:pt modelId="{5EFFE301-5E68-49E8-9A4B-A68BCB1C99A0}" type="sibTrans" cxnId="{765AACF6-6162-471F-AFD0-FC25FD652FAB}">
      <dgm:prSet/>
      <dgm:spPr/>
      <dgm:t>
        <a:bodyPr/>
        <a:lstStyle/>
        <a:p>
          <a:endParaRPr lang="en-US"/>
        </a:p>
      </dgm:t>
    </dgm:pt>
    <dgm:pt modelId="{03EFE0B7-55B4-4C6C-B62F-3B5B70FD126F}">
      <dgm:prSet phldr="0"/>
      <dgm:spPr/>
      <dgm:t>
        <a:bodyPr/>
        <a:lstStyle/>
        <a:p>
          <a:pPr rtl="0"/>
          <a:r>
            <a:rPr lang="en-US" b="0"/>
            <a:t>Identify new threats</a:t>
          </a:r>
          <a:endParaRPr lang="en-US" b="0">
            <a:latin typeface="Calibri Light" panose="020F0302020204030204"/>
          </a:endParaRPr>
        </a:p>
      </dgm:t>
    </dgm:pt>
    <dgm:pt modelId="{2B59C0C2-16B3-465C-8835-091ECB87061B}" type="parTrans" cxnId="{9A229024-B424-4E0D-B49C-6E5327B12C57}">
      <dgm:prSet/>
      <dgm:spPr/>
    </dgm:pt>
    <dgm:pt modelId="{3EBE9117-D38F-4B10-B7C8-0302884CC039}" type="sibTrans" cxnId="{9A229024-B424-4E0D-B49C-6E5327B12C57}">
      <dgm:prSet/>
      <dgm:spPr/>
    </dgm:pt>
    <dgm:pt modelId="{0E3FD98B-FF1B-4398-B026-3D01BAC6504C}" type="pres">
      <dgm:prSet presAssocID="{940D3D87-D3EF-4DA7-B4BE-095FE542FDBD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D9BB3AD-3799-4E36-8DCB-5131BA71ED22}" type="pres">
      <dgm:prSet presAssocID="{940D3D87-D3EF-4DA7-B4BE-095FE542FDBD}" presName="cycle" presStyleCnt="0"/>
      <dgm:spPr/>
    </dgm:pt>
    <dgm:pt modelId="{784F9310-00AD-446B-B624-88D5B1049B4D}" type="pres">
      <dgm:prSet presAssocID="{940D3D87-D3EF-4DA7-B4BE-095FE542FDBD}" presName="centerShape" presStyleCnt="0"/>
      <dgm:spPr/>
    </dgm:pt>
    <dgm:pt modelId="{CAACD15D-94D7-49EA-A9FF-5A34A5C888E3}" type="pres">
      <dgm:prSet presAssocID="{940D3D87-D3EF-4DA7-B4BE-095FE542FDBD}" presName="connSite" presStyleLbl="node1" presStyleIdx="0" presStyleCnt="4"/>
      <dgm:spPr/>
    </dgm:pt>
    <dgm:pt modelId="{707DD797-76B0-455E-87BA-5CFA46C63DEE}" type="pres">
      <dgm:prSet presAssocID="{940D3D87-D3EF-4DA7-B4BE-095FE542FDBD}" presName="visible" presStyleLbl="node1" presStyleIdx="0" presStyleCnt="4"/>
      <dgm:spPr/>
    </dgm:pt>
    <dgm:pt modelId="{82DFDB7A-BBDE-4AAD-9887-7D1B9EB85098}" type="pres">
      <dgm:prSet presAssocID="{60431E08-E032-48E8-83AF-224FEFBA4146}" presName="Name25" presStyleLbl="parChTrans1D1" presStyleIdx="0" presStyleCnt="3"/>
      <dgm:spPr/>
    </dgm:pt>
    <dgm:pt modelId="{F4E8CB0A-001E-4243-B62C-812FA83D67DF}" type="pres">
      <dgm:prSet presAssocID="{8DB8C92C-595C-4504-908B-7920E1B577C6}" presName="node" presStyleCnt="0"/>
      <dgm:spPr/>
    </dgm:pt>
    <dgm:pt modelId="{D9F1B092-6C9E-4AC8-9ABD-7ACF43A171AE}" type="pres">
      <dgm:prSet presAssocID="{8DB8C92C-595C-4504-908B-7920E1B577C6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ECAA54AB-7FAE-46E3-8573-7689BF94798D}" type="pres">
      <dgm:prSet presAssocID="{8DB8C92C-595C-4504-908B-7920E1B577C6}" presName="childNode" presStyleLbl="revTx" presStyleIdx="0" presStyleCnt="3">
        <dgm:presLayoutVars>
          <dgm:bulletEnabled val="1"/>
        </dgm:presLayoutVars>
      </dgm:prSet>
      <dgm:spPr/>
    </dgm:pt>
    <dgm:pt modelId="{B0A90BC9-E406-4683-BD0A-FCA979183494}" type="pres">
      <dgm:prSet presAssocID="{D71689DA-BB9E-4B74-84D3-E17D4B2667D9}" presName="Name25" presStyleLbl="parChTrans1D1" presStyleIdx="1" presStyleCnt="3"/>
      <dgm:spPr/>
    </dgm:pt>
    <dgm:pt modelId="{8886FF4B-C0F6-46B1-8480-38E0D26F61C5}" type="pres">
      <dgm:prSet presAssocID="{7C5C7356-4881-4B00-8EBB-147D750D8F4B}" presName="node" presStyleCnt="0"/>
      <dgm:spPr/>
    </dgm:pt>
    <dgm:pt modelId="{0AC842A4-2507-4D7A-BE80-C2BF08797973}" type="pres">
      <dgm:prSet presAssocID="{7C5C7356-4881-4B00-8EBB-147D750D8F4B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09E2651F-0BCB-4573-BD16-24C2090B5538}" type="pres">
      <dgm:prSet presAssocID="{7C5C7356-4881-4B00-8EBB-147D750D8F4B}" presName="childNode" presStyleLbl="revTx" presStyleIdx="1" presStyleCnt="3">
        <dgm:presLayoutVars>
          <dgm:bulletEnabled val="1"/>
        </dgm:presLayoutVars>
      </dgm:prSet>
      <dgm:spPr/>
    </dgm:pt>
    <dgm:pt modelId="{E749F5F9-305C-4039-A6CD-D3D91BA51844}" type="pres">
      <dgm:prSet presAssocID="{B8F2811D-210C-4DAD-A06E-8447C0CAC9FA}" presName="Name25" presStyleLbl="parChTrans1D1" presStyleIdx="2" presStyleCnt="3"/>
      <dgm:spPr/>
    </dgm:pt>
    <dgm:pt modelId="{AAB694A1-B10C-4C71-8F06-4EEFD747A773}" type="pres">
      <dgm:prSet presAssocID="{4E958A17-8EDE-4AAE-AB10-A313A75E387D}" presName="node" presStyleCnt="0"/>
      <dgm:spPr/>
    </dgm:pt>
    <dgm:pt modelId="{E7445EFF-1375-48F8-9000-8EF7C8FD5005}" type="pres">
      <dgm:prSet presAssocID="{4E958A17-8EDE-4AAE-AB10-A313A75E387D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2DC6E2D6-F088-45B0-95E7-786482CD93E3}" type="pres">
      <dgm:prSet presAssocID="{4E958A17-8EDE-4AAE-AB10-A313A75E387D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8B2EF401-20CA-42D7-8FD2-ADCD9438260B}" srcId="{7C5C7356-4881-4B00-8EBB-147D750D8F4B}" destId="{A1358EA1-047E-4D0B-B7C1-D6AA4EC8C49C}" srcOrd="1" destOrd="0" parTransId="{3F7EC7D6-F5B0-435C-8994-D06F1F25B8A0}" sibTransId="{821687A6-892A-4712-9FF9-4F366B11BCDB}"/>
    <dgm:cxn modelId="{D77DC309-6E1A-4678-8E39-D1EA999002E2}" type="presOf" srcId="{7C5C7356-4881-4B00-8EBB-147D750D8F4B}" destId="{0AC842A4-2507-4D7A-BE80-C2BF08797973}" srcOrd="0" destOrd="0" presId="urn:microsoft.com/office/officeart/2005/8/layout/radial2"/>
    <dgm:cxn modelId="{0A468012-90EB-4471-BA3F-9759029FD4D2}" type="presOf" srcId="{D71689DA-BB9E-4B74-84D3-E17D4B2667D9}" destId="{B0A90BC9-E406-4683-BD0A-FCA979183494}" srcOrd="0" destOrd="0" presId="urn:microsoft.com/office/officeart/2005/8/layout/radial2"/>
    <dgm:cxn modelId="{8A53E816-AB79-4302-8DBB-6A5AF34F5985}" type="presOf" srcId="{8DB8C92C-595C-4504-908B-7920E1B577C6}" destId="{D9F1B092-6C9E-4AC8-9ABD-7ACF43A171AE}" srcOrd="0" destOrd="0" presId="urn:microsoft.com/office/officeart/2005/8/layout/radial2"/>
    <dgm:cxn modelId="{1E178218-9564-4C07-873E-336833E97C34}" srcId="{940D3D87-D3EF-4DA7-B4BE-095FE542FDBD}" destId="{7C5C7356-4881-4B00-8EBB-147D750D8F4B}" srcOrd="1" destOrd="0" parTransId="{D71689DA-BB9E-4B74-84D3-E17D4B2667D9}" sibTransId="{7D0095B3-3258-4D6C-B5E0-75FF6A993823}"/>
    <dgm:cxn modelId="{9A229024-B424-4E0D-B49C-6E5327B12C57}" srcId="{4E958A17-8EDE-4AAE-AB10-A313A75E387D}" destId="{03EFE0B7-55B4-4C6C-B62F-3B5B70FD126F}" srcOrd="1" destOrd="0" parTransId="{2B59C0C2-16B3-465C-8835-091ECB87061B}" sibTransId="{3EBE9117-D38F-4B10-B7C8-0302884CC039}"/>
    <dgm:cxn modelId="{0C239825-C4DD-4EF3-A484-20CD5FD0E607}" srcId="{940D3D87-D3EF-4DA7-B4BE-095FE542FDBD}" destId="{4E958A17-8EDE-4AAE-AB10-A313A75E387D}" srcOrd="2" destOrd="0" parTransId="{B8F2811D-210C-4DAD-A06E-8447C0CAC9FA}" sibTransId="{39210DB6-AEF7-48C4-B943-9329E15A2894}"/>
    <dgm:cxn modelId="{A469522A-D1D0-41FD-B4DE-5C8D23B33929}" type="presOf" srcId="{A1358EA1-047E-4D0B-B7C1-D6AA4EC8C49C}" destId="{09E2651F-0BCB-4573-BD16-24C2090B5538}" srcOrd="0" destOrd="1" presId="urn:microsoft.com/office/officeart/2005/8/layout/radial2"/>
    <dgm:cxn modelId="{28FD0F42-480C-4A86-BB9C-024B668F1893}" type="presOf" srcId="{68844C24-FF85-42E0-95DB-CD27C5860D2F}" destId="{09E2651F-0BCB-4573-BD16-24C2090B5538}" srcOrd="0" destOrd="0" presId="urn:microsoft.com/office/officeart/2005/8/layout/radial2"/>
    <dgm:cxn modelId="{B8A6B143-2100-4689-9AC7-A946D1D2F3F5}" type="presOf" srcId="{28BD1270-6EC8-4E67-9C51-B6368D49AF92}" destId="{ECAA54AB-7FAE-46E3-8573-7689BF94798D}" srcOrd="0" destOrd="0" presId="urn:microsoft.com/office/officeart/2005/8/layout/radial2"/>
    <dgm:cxn modelId="{7D6A4AA3-E891-482E-84BA-B85032650490}" type="presOf" srcId="{940D3D87-D3EF-4DA7-B4BE-095FE542FDBD}" destId="{0E3FD98B-FF1B-4398-B026-3D01BAC6504C}" srcOrd="0" destOrd="0" presId="urn:microsoft.com/office/officeart/2005/8/layout/radial2"/>
    <dgm:cxn modelId="{697411A6-9B95-457C-BD26-53A7096B6FB0}" type="presOf" srcId="{4E958A17-8EDE-4AAE-AB10-A313A75E387D}" destId="{E7445EFF-1375-48F8-9000-8EF7C8FD5005}" srcOrd="0" destOrd="0" presId="urn:microsoft.com/office/officeart/2005/8/layout/radial2"/>
    <dgm:cxn modelId="{9DE720AA-4AA1-4FFF-A1CA-1F17C6014CBD}" type="presOf" srcId="{60431E08-E032-48E8-83AF-224FEFBA4146}" destId="{82DFDB7A-BBDE-4AAD-9887-7D1B9EB85098}" srcOrd="0" destOrd="0" presId="urn:microsoft.com/office/officeart/2005/8/layout/radial2"/>
    <dgm:cxn modelId="{D740E5B9-6062-4305-97A5-BD1F9A7BD77F}" srcId="{940D3D87-D3EF-4DA7-B4BE-095FE542FDBD}" destId="{8DB8C92C-595C-4504-908B-7920E1B577C6}" srcOrd="0" destOrd="0" parTransId="{60431E08-E032-48E8-83AF-224FEFBA4146}" sibTransId="{67373280-8200-41FC-8442-FF14D56B0802}"/>
    <dgm:cxn modelId="{C977EBBC-057A-4165-A50F-AC52C92D507D}" srcId="{7C5C7356-4881-4B00-8EBB-147D750D8F4B}" destId="{68844C24-FF85-42E0-95DB-CD27C5860D2F}" srcOrd="0" destOrd="0" parTransId="{09E3AD74-21E8-4CE6-9D5E-FE8E3D62E975}" sibTransId="{EB2C04CC-689B-42B1-ABC6-05D609FC680C}"/>
    <dgm:cxn modelId="{F99296C4-39CC-42DA-804F-7BA862643713}" type="presOf" srcId="{3ED23D67-E756-477B-A22C-3ECF9C9CC7CA}" destId="{2DC6E2D6-F088-45B0-95E7-786482CD93E3}" srcOrd="0" destOrd="0" presId="urn:microsoft.com/office/officeart/2005/8/layout/radial2"/>
    <dgm:cxn modelId="{D69881D0-46E4-4E1E-9B4A-FAE47149CA95}" srcId="{8DB8C92C-595C-4504-908B-7920E1B577C6}" destId="{28BD1270-6EC8-4E67-9C51-B6368D49AF92}" srcOrd="0" destOrd="0" parTransId="{3A7297F7-D020-4695-BE21-677F6A677D90}" sibTransId="{4D335017-EB87-4059-8C44-22833D8ADBB7}"/>
    <dgm:cxn modelId="{765AACF6-6162-471F-AFD0-FC25FD652FAB}" srcId="{4E958A17-8EDE-4AAE-AB10-A313A75E387D}" destId="{3ED23D67-E756-477B-A22C-3ECF9C9CC7CA}" srcOrd="0" destOrd="0" parTransId="{9150AB5F-B3A5-4770-B0B1-1E32ADE7B6A0}" sibTransId="{5EFFE301-5E68-49E8-9A4B-A68BCB1C99A0}"/>
    <dgm:cxn modelId="{4DCA1CFA-2FCE-4E72-9AEF-4F47CCFE595D}" type="presOf" srcId="{03EFE0B7-55B4-4C6C-B62F-3B5B70FD126F}" destId="{2DC6E2D6-F088-45B0-95E7-786482CD93E3}" srcOrd="0" destOrd="1" presId="urn:microsoft.com/office/officeart/2005/8/layout/radial2"/>
    <dgm:cxn modelId="{91D5EDFD-B435-41F1-945F-C8E54AC05229}" type="presOf" srcId="{B8F2811D-210C-4DAD-A06E-8447C0CAC9FA}" destId="{E749F5F9-305C-4039-A6CD-D3D91BA51844}" srcOrd="0" destOrd="0" presId="urn:microsoft.com/office/officeart/2005/8/layout/radial2"/>
    <dgm:cxn modelId="{46AD2D7F-C127-4234-9270-2EA173FE5708}" type="presParOf" srcId="{0E3FD98B-FF1B-4398-B026-3D01BAC6504C}" destId="{7D9BB3AD-3799-4E36-8DCB-5131BA71ED22}" srcOrd="0" destOrd="0" presId="urn:microsoft.com/office/officeart/2005/8/layout/radial2"/>
    <dgm:cxn modelId="{67FA6F5A-276E-4FA1-AFF1-218CCD5C26F9}" type="presParOf" srcId="{7D9BB3AD-3799-4E36-8DCB-5131BA71ED22}" destId="{784F9310-00AD-446B-B624-88D5B1049B4D}" srcOrd="0" destOrd="0" presId="urn:microsoft.com/office/officeart/2005/8/layout/radial2"/>
    <dgm:cxn modelId="{1C334716-A84D-4C1D-8B29-CC4FB9D81ACD}" type="presParOf" srcId="{784F9310-00AD-446B-B624-88D5B1049B4D}" destId="{CAACD15D-94D7-49EA-A9FF-5A34A5C888E3}" srcOrd="0" destOrd="0" presId="urn:microsoft.com/office/officeart/2005/8/layout/radial2"/>
    <dgm:cxn modelId="{52419784-9F56-449B-A110-C700E4AA448C}" type="presParOf" srcId="{784F9310-00AD-446B-B624-88D5B1049B4D}" destId="{707DD797-76B0-455E-87BA-5CFA46C63DEE}" srcOrd="1" destOrd="0" presId="urn:microsoft.com/office/officeart/2005/8/layout/radial2"/>
    <dgm:cxn modelId="{66EC4D9A-BFD0-4F8A-8BFD-3BF9035F82A3}" type="presParOf" srcId="{7D9BB3AD-3799-4E36-8DCB-5131BA71ED22}" destId="{82DFDB7A-BBDE-4AAD-9887-7D1B9EB85098}" srcOrd="1" destOrd="0" presId="urn:microsoft.com/office/officeart/2005/8/layout/radial2"/>
    <dgm:cxn modelId="{73B59394-1D64-4300-A800-A3CCF0F7DB56}" type="presParOf" srcId="{7D9BB3AD-3799-4E36-8DCB-5131BA71ED22}" destId="{F4E8CB0A-001E-4243-B62C-812FA83D67DF}" srcOrd="2" destOrd="0" presId="urn:microsoft.com/office/officeart/2005/8/layout/radial2"/>
    <dgm:cxn modelId="{A3DBE8F4-002B-4C52-B6B5-93FD393DF782}" type="presParOf" srcId="{F4E8CB0A-001E-4243-B62C-812FA83D67DF}" destId="{D9F1B092-6C9E-4AC8-9ABD-7ACF43A171AE}" srcOrd="0" destOrd="0" presId="urn:microsoft.com/office/officeart/2005/8/layout/radial2"/>
    <dgm:cxn modelId="{CD47E5BB-A8BF-4F5E-B030-B2B8C94AE501}" type="presParOf" srcId="{F4E8CB0A-001E-4243-B62C-812FA83D67DF}" destId="{ECAA54AB-7FAE-46E3-8573-7689BF94798D}" srcOrd="1" destOrd="0" presId="urn:microsoft.com/office/officeart/2005/8/layout/radial2"/>
    <dgm:cxn modelId="{B698F4E6-65A9-4698-AA37-10CC73F377AB}" type="presParOf" srcId="{7D9BB3AD-3799-4E36-8DCB-5131BA71ED22}" destId="{B0A90BC9-E406-4683-BD0A-FCA979183494}" srcOrd="3" destOrd="0" presId="urn:microsoft.com/office/officeart/2005/8/layout/radial2"/>
    <dgm:cxn modelId="{8BBFFF76-5AB8-4A8A-9429-7BA6BC0D742D}" type="presParOf" srcId="{7D9BB3AD-3799-4E36-8DCB-5131BA71ED22}" destId="{8886FF4B-C0F6-46B1-8480-38E0D26F61C5}" srcOrd="4" destOrd="0" presId="urn:microsoft.com/office/officeart/2005/8/layout/radial2"/>
    <dgm:cxn modelId="{6D826178-048D-4404-9957-3040006B96E8}" type="presParOf" srcId="{8886FF4B-C0F6-46B1-8480-38E0D26F61C5}" destId="{0AC842A4-2507-4D7A-BE80-C2BF08797973}" srcOrd="0" destOrd="0" presId="urn:microsoft.com/office/officeart/2005/8/layout/radial2"/>
    <dgm:cxn modelId="{93141781-684F-45F6-94B4-E78840A98BB8}" type="presParOf" srcId="{8886FF4B-C0F6-46B1-8480-38E0D26F61C5}" destId="{09E2651F-0BCB-4573-BD16-24C2090B5538}" srcOrd="1" destOrd="0" presId="urn:microsoft.com/office/officeart/2005/8/layout/radial2"/>
    <dgm:cxn modelId="{F96B9CCF-1FD0-45CD-99BA-C74FA8BC4E93}" type="presParOf" srcId="{7D9BB3AD-3799-4E36-8DCB-5131BA71ED22}" destId="{E749F5F9-305C-4039-A6CD-D3D91BA51844}" srcOrd="5" destOrd="0" presId="urn:microsoft.com/office/officeart/2005/8/layout/radial2"/>
    <dgm:cxn modelId="{62FDF76F-D8D4-4568-A508-23889BC45959}" type="presParOf" srcId="{7D9BB3AD-3799-4E36-8DCB-5131BA71ED22}" destId="{AAB694A1-B10C-4C71-8F06-4EEFD747A773}" srcOrd="6" destOrd="0" presId="urn:microsoft.com/office/officeart/2005/8/layout/radial2"/>
    <dgm:cxn modelId="{524430B9-BE19-4E57-9D8C-F8602B573B65}" type="presParOf" srcId="{AAB694A1-B10C-4C71-8F06-4EEFD747A773}" destId="{E7445EFF-1375-48F8-9000-8EF7C8FD5005}" srcOrd="0" destOrd="0" presId="urn:microsoft.com/office/officeart/2005/8/layout/radial2"/>
    <dgm:cxn modelId="{2913B394-49C9-4D03-B41C-59C7140F77E5}" type="presParOf" srcId="{AAB694A1-B10C-4C71-8F06-4EEFD747A773}" destId="{2DC6E2D6-F088-45B0-95E7-786482CD93E3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9F5F9-305C-4039-A6CD-D3D91BA51844}">
      <dsp:nvSpPr>
        <dsp:cNvPr id="0" name=""/>
        <dsp:cNvSpPr/>
      </dsp:nvSpPr>
      <dsp:spPr>
        <a:xfrm rot="2563178">
          <a:off x="2106198" y="4110526"/>
          <a:ext cx="816520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816520" y="3260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90BC9-E406-4683-BD0A-FCA979183494}">
      <dsp:nvSpPr>
        <dsp:cNvPr id="0" name=""/>
        <dsp:cNvSpPr/>
      </dsp:nvSpPr>
      <dsp:spPr>
        <a:xfrm>
          <a:off x="2214517" y="2992108"/>
          <a:ext cx="908526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908526" y="3260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DFDB7A-BBDE-4AAD-9887-7D1B9EB85098}">
      <dsp:nvSpPr>
        <dsp:cNvPr id="0" name=""/>
        <dsp:cNvSpPr/>
      </dsp:nvSpPr>
      <dsp:spPr>
        <a:xfrm rot="19036822">
          <a:off x="2106198" y="1873690"/>
          <a:ext cx="816520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816520" y="3260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7DD797-76B0-455E-87BA-5CFA46C63DEE}">
      <dsp:nvSpPr>
        <dsp:cNvPr id="0" name=""/>
        <dsp:cNvSpPr/>
      </dsp:nvSpPr>
      <dsp:spPr>
        <a:xfrm>
          <a:off x="1498" y="1722940"/>
          <a:ext cx="2603551" cy="260355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F1B092-6C9E-4AC8-9ABD-7ACF43A171AE}">
      <dsp:nvSpPr>
        <dsp:cNvPr id="0" name=""/>
        <dsp:cNvSpPr/>
      </dsp:nvSpPr>
      <dsp:spPr>
        <a:xfrm>
          <a:off x="2607169" y="318380"/>
          <a:ext cx="1562130" cy="1562130"/>
        </a:xfrm>
        <a:prstGeom prst="ellipse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Increase</a:t>
          </a:r>
          <a:r>
            <a:rPr lang="en-US" sz="1500" b="0" i="0" u="none" strike="noStrike" kern="1200" cap="none" baseline="0" noProof="0">
              <a:latin typeface="Calibri Light"/>
              <a:cs typeface="Calibri Light"/>
            </a:rPr>
            <a:t> </a:t>
          </a:r>
          <a:r>
            <a:rPr lang="en-US" sz="1500" kern="1200">
              <a:latin typeface="Calibri Light" panose="020F0302020204030204"/>
            </a:rPr>
            <a:t>yield</a:t>
          </a:r>
          <a:endParaRPr lang="en-US" sz="1500" kern="1200"/>
        </a:p>
      </dsp:txBody>
      <dsp:txXfrm>
        <a:off x="2835938" y="547149"/>
        <a:ext cx="1104592" cy="1104592"/>
      </dsp:txXfrm>
    </dsp:sp>
    <dsp:sp modelId="{ECAA54AB-7FAE-46E3-8573-7689BF94798D}">
      <dsp:nvSpPr>
        <dsp:cNvPr id="0" name=""/>
        <dsp:cNvSpPr/>
      </dsp:nvSpPr>
      <dsp:spPr>
        <a:xfrm>
          <a:off x="4325513" y="318380"/>
          <a:ext cx="2343196" cy="1562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latin typeface="Calibri Light" panose="020F0302020204030204"/>
            </a:rPr>
            <a:t>Monitor pollinator populations</a:t>
          </a:r>
          <a:endParaRPr lang="en-US" sz="2300" kern="1200"/>
        </a:p>
      </dsp:txBody>
      <dsp:txXfrm>
        <a:off x="4325513" y="318380"/>
        <a:ext cx="2343196" cy="1562130"/>
      </dsp:txXfrm>
    </dsp:sp>
    <dsp:sp modelId="{0AC842A4-2507-4D7A-BE80-C2BF08797973}">
      <dsp:nvSpPr>
        <dsp:cNvPr id="0" name=""/>
        <dsp:cNvSpPr/>
      </dsp:nvSpPr>
      <dsp:spPr>
        <a:xfrm>
          <a:off x="3123043" y="2243650"/>
          <a:ext cx="1562130" cy="1562130"/>
        </a:xfrm>
        <a:prstGeom prst="ellipse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Reduce loss</a:t>
          </a:r>
          <a:endParaRPr lang="en-US" sz="1500" kern="1200"/>
        </a:p>
      </dsp:txBody>
      <dsp:txXfrm>
        <a:off x="3351812" y="2472419"/>
        <a:ext cx="1104592" cy="1104592"/>
      </dsp:txXfrm>
    </dsp:sp>
    <dsp:sp modelId="{09E2651F-0BCB-4573-BD16-24C2090B5538}">
      <dsp:nvSpPr>
        <dsp:cNvPr id="0" name=""/>
        <dsp:cNvSpPr/>
      </dsp:nvSpPr>
      <dsp:spPr>
        <a:xfrm>
          <a:off x="4841387" y="2243650"/>
          <a:ext cx="2343196" cy="1562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latin typeface="Calibri Light" panose="020F0302020204030204"/>
            </a:rPr>
            <a:t>Apply appropriate pesticides</a:t>
          </a:r>
          <a:endParaRPr lang="en-US" sz="2300" kern="120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latin typeface="Calibri Light" panose="020F0302020204030204"/>
            </a:rPr>
            <a:t>Promote beneficial insects</a:t>
          </a:r>
          <a:endParaRPr lang="en-US" sz="2300" kern="1200"/>
        </a:p>
      </dsp:txBody>
      <dsp:txXfrm>
        <a:off x="4841387" y="2243650"/>
        <a:ext cx="2343196" cy="1562130"/>
      </dsp:txXfrm>
    </dsp:sp>
    <dsp:sp modelId="{E7445EFF-1375-48F8-9000-8EF7C8FD5005}">
      <dsp:nvSpPr>
        <dsp:cNvPr id="0" name=""/>
        <dsp:cNvSpPr/>
      </dsp:nvSpPr>
      <dsp:spPr>
        <a:xfrm>
          <a:off x="2607169" y="4168920"/>
          <a:ext cx="1562130" cy="1562130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Protect the Earth</a:t>
          </a:r>
          <a:endParaRPr lang="en-US" sz="1500" kern="1200"/>
        </a:p>
      </dsp:txBody>
      <dsp:txXfrm>
        <a:off x="2835938" y="4397689"/>
        <a:ext cx="1104592" cy="1104592"/>
      </dsp:txXfrm>
    </dsp:sp>
    <dsp:sp modelId="{2DC6E2D6-F088-45B0-95E7-786482CD93E3}">
      <dsp:nvSpPr>
        <dsp:cNvPr id="0" name=""/>
        <dsp:cNvSpPr/>
      </dsp:nvSpPr>
      <dsp:spPr>
        <a:xfrm>
          <a:off x="4325513" y="4168920"/>
          <a:ext cx="2343196" cy="1562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latin typeface="Calibri Light" panose="020F0302020204030204"/>
            </a:rPr>
            <a:t>Limit pesticide applications</a:t>
          </a:r>
          <a:endParaRPr lang="en-US" sz="2300" kern="120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kern="1200"/>
            <a:t>Identify new threats</a:t>
          </a:r>
          <a:endParaRPr lang="en-US" sz="2300" b="0" kern="1200">
            <a:latin typeface="Calibri Light" panose="020F0302020204030204"/>
          </a:endParaRPr>
        </a:p>
      </dsp:txBody>
      <dsp:txXfrm>
        <a:off x="4325513" y="4168920"/>
        <a:ext cx="2343196" cy="1562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30910-7893-4802-9262-18D1916235CF}" type="datetimeFigureOut">
              <a:rPr lang="en-US"/>
              <a:t>10/10/2020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B9F17-D077-4D0A-A375-F33006532FE9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41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ding.ac.uk/web/files/food-security/CFS_Case_Studies_-_Sustainable_Pollination_Services.pdf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nonnativespecies.org/index.cfm?sectionid=59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aturalist.org/taxa/57182-Hordeum-vulgar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References: </a:t>
            </a:r>
            <a:endParaRPr lang="en-US"/>
          </a:p>
          <a:p>
            <a:r>
              <a:rPr lang="en-US">
                <a:cs typeface="Calibri"/>
              </a:rPr>
              <a:t>1 University of Reading Centre for Food Security </a:t>
            </a:r>
            <a:r>
              <a:rPr lang="en-US">
                <a:hlinkClick r:id="rId3"/>
              </a:rPr>
              <a:t>https://www.reading.ac.uk/web/files/food-security/CFS_Case_Studies_-_Sustainable_Pollination_Services.pdf</a:t>
            </a:r>
            <a:endParaRPr lang="en-US">
              <a:cs typeface="Calibri"/>
              <a:hlinkClick r:id="rId3"/>
            </a:endParaRPr>
          </a:p>
          <a:p>
            <a:r>
              <a:rPr lang="en-US">
                <a:cs typeface="Calibri"/>
              </a:rPr>
              <a:t>2 </a:t>
            </a:r>
            <a:r>
              <a:rPr lang="en-US"/>
              <a:t>Walls, J., Rajotte, E. and Rosa, C., 2019. The past, present, and future of barley yellow dwarf management. </a:t>
            </a:r>
            <a:r>
              <a:rPr lang="en-US" i="1"/>
              <a:t>Agriculture</a:t>
            </a:r>
            <a:r>
              <a:rPr lang="en-US"/>
              <a:t>, </a:t>
            </a:r>
            <a:r>
              <a:rPr lang="en-US" i="1"/>
              <a:t>9</a:t>
            </a:r>
            <a:r>
              <a:rPr lang="en-US"/>
              <a:t>(1), p.23.</a:t>
            </a:r>
          </a:p>
          <a:p>
            <a:r>
              <a:rPr lang="en-US">
                <a:cs typeface="Calibri"/>
              </a:rPr>
              <a:t>3 </a:t>
            </a:r>
            <a:r>
              <a:rPr lang="en-US"/>
              <a:t>The Economic Cost of Invasive Non-Native Species on Great Britain. CABI. 2010. </a:t>
            </a:r>
            <a:r>
              <a:rPr lang="en-US">
                <a:hlinkClick r:id="rId4"/>
              </a:rPr>
              <a:t>http://www.nonnativespecies.org//index.cfm?sectionid=59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B9F17-D077-4D0A-A375-F33006532FE9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28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https://www.inaturalist.org/taxa/57182-Hordeum-vulgare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B9F17-D077-4D0A-A375-F33006532FE9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71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98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99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3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95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41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47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18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04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16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90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30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0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turethisai.com/" TargetMode="External"/><Relationship Id="rId2" Type="http://schemas.openxmlformats.org/officeDocument/2006/relationships/hyperlink" Target="https://www.plantsmap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aturalist.org/" TargetMode="External"/><Relationship Id="rId4" Type="http://schemas.openxmlformats.org/officeDocument/2006/relationships/hyperlink" Target="https://apps.apple.com/app/id1461694973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B35950E-7DDE-4872-8CEC-2A945209D18A}"/>
              </a:ext>
            </a:extLst>
          </p:cNvPr>
          <p:cNvGrpSpPr/>
          <p:nvPr/>
        </p:nvGrpSpPr>
        <p:grpSpPr>
          <a:xfrm>
            <a:off x="822451" y="467785"/>
            <a:ext cx="7186083" cy="6049432"/>
            <a:chOff x="822451" y="467785"/>
            <a:chExt cx="7186083" cy="6049432"/>
          </a:xfrm>
        </p:grpSpPr>
        <p:graphicFrame>
          <p:nvGraphicFramePr>
            <p:cNvPr id="4" name="Diagram 4">
              <a:extLst>
                <a:ext uri="{FF2B5EF4-FFF2-40B4-BE49-F238E27FC236}">
                  <a16:creationId xmlns:a16="http://schemas.microsoft.com/office/drawing/2014/main" id="{86FEE709-D1C3-4F83-903D-B629E70CE73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36804862"/>
                </p:ext>
              </p:extLst>
            </p:nvPr>
          </p:nvGraphicFramePr>
          <p:xfrm>
            <a:off x="822451" y="467785"/>
            <a:ext cx="7186083" cy="604943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779" name="TextBox 1778">
              <a:extLst>
                <a:ext uri="{FF2B5EF4-FFF2-40B4-BE49-F238E27FC236}">
                  <a16:creationId xmlns:a16="http://schemas.microsoft.com/office/drawing/2014/main" id="{90A6089E-0655-4002-8B33-0BBA79C315A3}"/>
                </a:ext>
              </a:extLst>
            </p:cNvPr>
            <p:cNvSpPr txBox="1"/>
            <p:nvPr/>
          </p:nvSpPr>
          <p:spPr>
            <a:xfrm>
              <a:off x="1268704" y="3038826"/>
              <a:ext cx="1642533" cy="83099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Agricultural Goals</a:t>
              </a:r>
              <a:endParaRPr lang="en-US" sz="2400" dirty="0">
                <a:solidFill>
                  <a:schemeClr val="bg1"/>
                </a:solidFill>
                <a:cs typeface="Calibri"/>
              </a:endParaRPr>
            </a:p>
          </p:txBody>
        </p:sp>
      </p:grpSp>
      <p:sp>
        <p:nvSpPr>
          <p:cNvPr id="1803" name="TextBox 1802">
            <a:extLst>
              <a:ext uri="{FF2B5EF4-FFF2-40B4-BE49-F238E27FC236}">
                <a16:creationId xmlns:a16="http://schemas.microsoft.com/office/drawing/2014/main" id="{6E734C3A-28A1-4E78-9C57-0F71555007A9}"/>
              </a:ext>
            </a:extLst>
          </p:cNvPr>
          <p:cNvSpPr txBox="1"/>
          <p:nvPr/>
        </p:nvSpPr>
        <p:spPr>
          <a:xfrm>
            <a:off x="8818535" y="836908"/>
            <a:ext cx="3182317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Insect pollination provides the UK a benefit worth </a:t>
            </a:r>
            <a:r>
              <a:rPr lang="en-US" sz="2800" b="1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£690 million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per year</a:t>
            </a:r>
            <a:r>
              <a:rPr lang="en-US" baseline="30000">
                <a:ea typeface="+mn-lt"/>
                <a:cs typeface="+mn-lt"/>
              </a:rPr>
              <a:t>1</a:t>
            </a:r>
            <a:endParaRPr lang="en-US" baseline="3000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E8C43AB-0A70-4896-9217-D6AA82D8B455}"/>
              </a:ext>
            </a:extLst>
          </p:cNvPr>
          <p:cNvSpPr txBox="1"/>
          <p:nvPr/>
        </p:nvSpPr>
        <p:spPr>
          <a:xfrm>
            <a:off x="8870195" y="2838772"/>
            <a:ext cx="2743199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Insect-borne diseases like CYD can cause up to </a:t>
            </a:r>
            <a:r>
              <a:rPr lang="en-US" sz="2800" b="1">
                <a:solidFill>
                  <a:srgbClr val="C00000"/>
                </a:solidFill>
              </a:rPr>
              <a:t>33% yield loss</a:t>
            </a:r>
            <a:r>
              <a:rPr lang="en-US"/>
              <a:t> in barley</a:t>
            </a:r>
            <a:r>
              <a:rPr lang="en-US" baseline="30000"/>
              <a:t>2</a:t>
            </a:r>
            <a:endParaRPr lang="en-US" baseline="30000">
              <a:cs typeface="Calibri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5C8D393-612F-4FCD-8E61-F0B5DCD78B1E}"/>
              </a:ext>
            </a:extLst>
          </p:cNvPr>
          <p:cNvSpPr txBox="1"/>
          <p:nvPr/>
        </p:nvSpPr>
        <p:spPr>
          <a:xfrm>
            <a:off x="8883111" y="4918128"/>
            <a:ext cx="2743199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Invasive species cost the UK economy </a:t>
            </a:r>
            <a:r>
              <a:rPr lang="en-US" sz="2800" b="1">
                <a:solidFill>
                  <a:srgbClr val="C00000"/>
                </a:solidFill>
                <a:ea typeface="+mn-lt"/>
                <a:cs typeface="+mn-lt"/>
              </a:rPr>
              <a:t>£1.7 billion</a:t>
            </a:r>
            <a:r>
              <a:rPr lang="en-US">
                <a:ea typeface="+mn-lt"/>
                <a:cs typeface="+mn-lt"/>
              </a:rPr>
              <a:t> per year</a:t>
            </a:r>
            <a:r>
              <a:rPr lang="en-US" baseline="30000">
                <a:ea typeface="+mn-lt"/>
                <a:cs typeface="+mn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88425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B44BF1A0-7309-4D89-955C-BFBD4B072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92" y="661335"/>
            <a:ext cx="8826284" cy="569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55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8F2CE9-D7C4-4504-906A-3CA799EF8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60" r="143" b="11450"/>
          <a:stretch/>
        </p:blipFill>
        <p:spPr>
          <a:xfrm>
            <a:off x="759417" y="1521907"/>
            <a:ext cx="10013075" cy="44752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93CFA-14AC-4916-ADB2-11D82EDE838E}"/>
              </a:ext>
            </a:extLst>
          </p:cNvPr>
          <p:cNvSpPr txBox="1"/>
          <p:nvPr/>
        </p:nvSpPr>
        <p:spPr>
          <a:xfrm>
            <a:off x="1417608" y="713117"/>
            <a:ext cx="758836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ea typeface="+mn-lt"/>
                <a:cs typeface="+mn-lt"/>
              </a:rPr>
              <a:t>Example of species information on Webapp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31377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40CE-64AD-4B86-B8D1-47F851A0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Webapp features - Summary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BEC8-DA8A-44A0-95DF-824E51676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Identify and map images taken from farmland to relevant matching known (plant/insect/species/pest) species names with time and location (with detailed co-ordinates) stamp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Store information collected and use to accumulate and monitor movement of species over time in terms of direction, volume/concentration, speed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This functionality can be used to manage post control in a proactive manner and hence eliminating or at least significantly reducing crop damage and related costs for the farmers.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9502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F11DE-B499-4175-8B86-AE815963C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Product &amp; features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EB6C8-3238-41CF-9B91-9F5469515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Identify plant species via image recognition</a:t>
            </a:r>
          </a:p>
          <a:p>
            <a:r>
              <a:rPr lang="en-US">
                <a:cs typeface="Calibri"/>
              </a:rPr>
              <a:t>Retrieve latest scientific data from international databases</a:t>
            </a:r>
          </a:p>
          <a:p>
            <a:r>
              <a:rPr lang="en-US">
                <a:cs typeface="Calibri"/>
              </a:rPr>
              <a:t>Store and view a map of all your observations</a:t>
            </a:r>
          </a:p>
          <a:p>
            <a:r>
              <a:rPr lang="en-US">
                <a:cs typeface="Calibri"/>
              </a:rPr>
              <a:t>Analyze invasive species movements over time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3A35549A-64A1-44AE-B71A-D17C91CC8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0" y="301942"/>
            <a:ext cx="2743200" cy="1891665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D0622ED4-D683-439B-8C69-9C5161402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475" y="3318748"/>
            <a:ext cx="2743200" cy="2944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D1AE7-146E-495D-A23C-80AFF815160C}"/>
              </a:ext>
            </a:extLst>
          </p:cNvPr>
          <p:cNvSpPr txBox="1"/>
          <p:nvPr/>
        </p:nvSpPr>
        <p:spPr>
          <a:xfrm>
            <a:off x="6967105" y="6170468"/>
            <a:ext cx="503785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</a:rPr>
              <a:t>https://data-blog.gbif.org/post/installations-and-hosting-solutions-explained/</a:t>
            </a:r>
            <a:endParaRPr lang="en-US" sz="1200">
              <a:cs typeface="Calibri"/>
            </a:endParaRPr>
          </a:p>
        </p:txBody>
      </p:sp>
      <p:pic>
        <p:nvPicPr>
          <p:cNvPr id="7" name="Picture 7" descr="A close up of a dry grass field&#10;&#10;Description automatically generated">
            <a:extLst>
              <a:ext uri="{FF2B5EF4-FFF2-40B4-BE49-F238E27FC236}">
                <a16:creationId xmlns:a16="http://schemas.microsoft.com/office/drawing/2014/main" id="{55C7BBC8-4B41-4290-9242-46E23EC04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59" y="4328316"/>
            <a:ext cx="1819275" cy="241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32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A60B-74E9-4C4C-AE31-90C90698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Unique Value Proposition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391868-AEE8-4226-8EF4-0B620F451E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9832715"/>
              </p:ext>
            </p:extLst>
          </p:nvPr>
        </p:nvGraphicFramePr>
        <p:xfrm>
          <a:off x="838200" y="1825625"/>
          <a:ext cx="10483183" cy="468883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173926">
                  <a:extLst>
                    <a:ext uri="{9D8B030D-6E8A-4147-A177-3AD203B41FA5}">
                      <a16:colId xmlns:a16="http://schemas.microsoft.com/office/drawing/2014/main" val="3615304431"/>
                    </a:ext>
                  </a:extLst>
                </a:gridCol>
                <a:gridCol w="1805757">
                  <a:extLst>
                    <a:ext uri="{9D8B030D-6E8A-4147-A177-3AD203B41FA5}">
                      <a16:colId xmlns:a16="http://schemas.microsoft.com/office/drawing/2014/main" val="2952095075"/>
                    </a:ext>
                  </a:extLst>
                </a:gridCol>
                <a:gridCol w="1639200">
                  <a:extLst>
                    <a:ext uri="{9D8B030D-6E8A-4147-A177-3AD203B41FA5}">
                      <a16:colId xmlns:a16="http://schemas.microsoft.com/office/drawing/2014/main" val="3233177211"/>
                    </a:ext>
                  </a:extLst>
                </a:gridCol>
                <a:gridCol w="1681952">
                  <a:extLst>
                    <a:ext uri="{9D8B030D-6E8A-4147-A177-3AD203B41FA5}">
                      <a16:colId xmlns:a16="http://schemas.microsoft.com/office/drawing/2014/main" val="428688634"/>
                    </a:ext>
                  </a:extLst>
                </a:gridCol>
                <a:gridCol w="1342159">
                  <a:extLst>
                    <a:ext uri="{9D8B030D-6E8A-4147-A177-3AD203B41FA5}">
                      <a16:colId xmlns:a16="http://schemas.microsoft.com/office/drawing/2014/main" val="2821489885"/>
                    </a:ext>
                  </a:extLst>
                </a:gridCol>
                <a:gridCol w="1840189">
                  <a:extLst>
                    <a:ext uri="{9D8B030D-6E8A-4147-A177-3AD203B41FA5}">
                      <a16:colId xmlns:a16="http://schemas.microsoft.com/office/drawing/2014/main" val="39522468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hlinkClick r:id="rId2"/>
                        </a:rPr>
                        <a:t>PlantMap</a:t>
                      </a:r>
                      <a:endParaRPr lang="en-US" err="1">
                        <a:hlinkClick r:id="rId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PictureThis</a:t>
                      </a:r>
                      <a:r>
                        <a:rPr lang="en-US" sz="1800" u="none" strike="noStrike" noProof="0"/>
                        <a:t> (</a:t>
                      </a:r>
                      <a:r>
                        <a:rPr lang="en-US" sz="1800" u="none" strike="noStrike" noProof="0" err="1"/>
                        <a:t>Glority</a:t>
                      </a:r>
                      <a:r>
                        <a:rPr lang="en-US" sz="1800" u="none" strike="noStrike" noProof="0"/>
                        <a:t>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>
                          <a:hlinkClick r:id="rId4"/>
                        </a:rPr>
                        <a:t>Picture Insect: Bug Identifier</a:t>
                      </a:r>
                      <a:r>
                        <a:rPr lang="en-US" sz="1800" u="none" strike="noStrike" noProof="0"/>
                        <a:t> (</a:t>
                      </a:r>
                      <a:r>
                        <a:rPr lang="en-US" sz="1800" u="none" strike="noStrike" noProof="0" err="1"/>
                        <a:t>Glority</a:t>
                      </a:r>
                      <a:r>
                        <a:rPr lang="en-US" sz="1800" u="none" strike="noStrike" noProof="0"/>
                        <a:t>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hlinkClick r:id="rId5"/>
                        </a:rPr>
                        <a:t>iNaturalist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Our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893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Species Recognition: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endParaRPr lang="en-US" baseline="30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05915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/>
                        <a:t>Plants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/>
                        <a:t>Manual</a:t>
                      </a:r>
                      <a:r>
                        <a:rPr lang="en-US" sz="1800" u="none" strike="noStrike" baseline="30000" noProof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29767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/>
                        <a:t>Insects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3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Location 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Community Sharing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Community Sharing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Community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  <a:r>
                        <a:rPr lang="en-US" baseline="300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73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Basic/Premium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Free/</a:t>
                      </a:r>
                    </a:p>
                    <a:p>
                      <a:pPr lvl="0" algn="ctr">
                        <a:buNone/>
                      </a:pPr>
                      <a:r>
                        <a:rPr lang="en-US"/>
                        <a:t>Subscription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Free/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Subscription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03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US"/>
                        <a:t>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64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US"/>
                        <a:t>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IOS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33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Actionable Suggestions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3793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FDA95DB-7BDF-4EA9-A330-3A2F03999BAF}"/>
              </a:ext>
            </a:extLst>
          </p:cNvPr>
          <p:cNvSpPr txBox="1"/>
          <p:nvPr/>
        </p:nvSpPr>
        <p:spPr>
          <a:xfrm>
            <a:off x="836468" y="6231082"/>
            <a:ext cx="102419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 – Search and pick closest species from community database or add new entry manually</a:t>
            </a:r>
          </a:p>
          <a:p>
            <a:r>
              <a:rPr lang="en-US">
                <a:cs typeface="Calibri"/>
              </a:rPr>
              <a:t>2 – Farmland/local level</a:t>
            </a:r>
          </a:p>
        </p:txBody>
      </p:sp>
    </p:spTree>
    <p:extLst>
      <p:ext uri="{BB962C8B-B14F-4D97-AF65-F5344CB8AC3E}">
        <p14:creationId xmlns:p14="http://schemas.microsoft.com/office/powerpoint/2010/main" val="457378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DEB6F-71EC-43C2-BACE-23D8936F3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2812"/>
            <a:ext cx="368343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Farmer surveys field, uploads pictures of what he sees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B4D645-5FF5-44D3-B9A7-B1E9C5139EB9}"/>
              </a:ext>
            </a:extLst>
          </p:cNvPr>
          <p:cNvSpPr>
            <a:spLocks noGrp="1"/>
          </p:cNvSpPr>
          <p:nvPr/>
        </p:nvSpPr>
        <p:spPr>
          <a:xfrm>
            <a:off x="6456335" y="2380981"/>
            <a:ext cx="5736956" cy="34989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>
                <a:cs typeface="Calibri" panose="020F0502020204030204"/>
              </a:rPr>
              <a:t>Stores picture data</a:t>
            </a:r>
          </a:p>
          <a:p>
            <a:pPr marL="514350" indent="-514350">
              <a:buAutoNum type="arabicPeriod"/>
            </a:pPr>
            <a:r>
              <a:rPr lang="en-US">
                <a:cs typeface="Calibri" panose="020F0502020204030204"/>
              </a:rPr>
              <a:t>Identifies species</a:t>
            </a:r>
          </a:p>
          <a:p>
            <a:pPr marL="514350" indent="-514350">
              <a:buAutoNum type="arabicPeriod"/>
            </a:pPr>
            <a:r>
              <a:rPr lang="en-US">
                <a:cs typeface="Calibri" panose="020F0502020204030204"/>
              </a:rPr>
              <a:t>Extracts and maps geolocation</a:t>
            </a:r>
          </a:p>
          <a:p>
            <a:pPr marL="514350" indent="-514350">
              <a:buAutoNum type="arabicPeriod"/>
            </a:pPr>
            <a:r>
              <a:rPr lang="en-US">
                <a:cs typeface="Calibri" panose="020F0502020204030204"/>
              </a:rPr>
              <a:t>Plots metrics</a:t>
            </a:r>
          </a:p>
          <a:p>
            <a:pPr lvl="1"/>
            <a:r>
              <a:rPr lang="en-US">
                <a:cs typeface="Calibri" panose="020F0502020204030204"/>
              </a:rPr>
              <a:t>Classification (Friend vs Pest)</a:t>
            </a:r>
          </a:p>
          <a:p>
            <a:pPr lvl="1"/>
            <a:r>
              <a:rPr lang="en-US">
                <a:cs typeface="Calibri" panose="020F0502020204030204"/>
              </a:rPr>
              <a:t>Abundance</a:t>
            </a:r>
          </a:p>
          <a:p>
            <a:pPr lvl="1"/>
            <a:r>
              <a:rPr lang="en-US">
                <a:cs typeface="Calibri" panose="020F0502020204030204"/>
              </a:rPr>
              <a:t>Change through time</a:t>
            </a:r>
          </a:p>
          <a:p>
            <a:pPr lvl="1"/>
            <a:endParaRPr lang="en-US">
              <a:cs typeface="Calibri" panose="020F0502020204030204"/>
            </a:endParaRPr>
          </a:p>
          <a:p>
            <a:pPr marL="514350" indent="-514350">
              <a:buAutoNum type="arabicPeriod"/>
            </a:pPr>
            <a:endParaRPr lang="en-US">
              <a:cs typeface="Calibri" panose="020F050202020403020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5BAF65-0E37-439F-B255-84CE0E295EEF}"/>
              </a:ext>
            </a:extLst>
          </p:cNvPr>
          <p:cNvSpPr txBox="1">
            <a:spLocks/>
          </p:cNvSpPr>
          <p:nvPr/>
        </p:nvSpPr>
        <p:spPr>
          <a:xfrm>
            <a:off x="5291379" y="1021220"/>
            <a:ext cx="4200041" cy="1299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>
                <a:cs typeface="Calibri Light"/>
              </a:rPr>
              <a:t>FarmSmart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92E2D6E-E417-4D78-B1DE-5EB99A27A249}"/>
              </a:ext>
            </a:extLst>
          </p:cNvPr>
          <p:cNvSpPr/>
          <p:nvPr/>
        </p:nvSpPr>
        <p:spPr>
          <a:xfrm rot="1140000">
            <a:off x="4767303" y="1830582"/>
            <a:ext cx="1433592" cy="852406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29BF02A-1220-4DE8-9D23-174191A77FD0}"/>
              </a:ext>
            </a:extLst>
          </p:cNvPr>
          <p:cNvSpPr/>
          <p:nvPr/>
        </p:nvSpPr>
        <p:spPr>
          <a:xfrm rot="20400000" flipH="1">
            <a:off x="4663981" y="4478209"/>
            <a:ext cx="1433592" cy="852406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42E3A-DE26-4BC8-A79C-7A7520424311}"/>
              </a:ext>
            </a:extLst>
          </p:cNvPr>
          <p:cNvSpPr txBox="1"/>
          <p:nvPr/>
        </p:nvSpPr>
        <p:spPr>
          <a:xfrm>
            <a:off x="837716" y="4699375"/>
            <a:ext cx="344062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Farmer makes an informed decision about treatments</a:t>
            </a:r>
            <a:endParaRPr lang="en-US" sz="280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E4FE78-C8D5-43BB-B33C-D9DF7029D04F}"/>
              </a:ext>
            </a:extLst>
          </p:cNvPr>
          <p:cNvSpPr txBox="1"/>
          <p:nvPr/>
        </p:nvSpPr>
        <p:spPr>
          <a:xfrm>
            <a:off x="9464298" y="6274230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alibri"/>
                <a:ea typeface="source sans pro"/>
                <a:cs typeface="Calibri"/>
              </a:rPr>
              <a:t>Photo by sbushes on iNaturalist.org CC BY-NC 4.0</a:t>
            </a:r>
            <a:endParaRPr lang="en-US" sz="2000">
              <a:latin typeface="Calibri"/>
              <a:cs typeface="Calibri"/>
            </a:endParaRPr>
          </a:p>
        </p:txBody>
      </p:sp>
      <p:pic>
        <p:nvPicPr>
          <p:cNvPr id="16" name="Picture 16" descr="A picture containing flower, green, water&#10;&#10;Description automatically generated">
            <a:extLst>
              <a:ext uri="{FF2B5EF4-FFF2-40B4-BE49-F238E27FC236}">
                <a16:creationId xmlns:a16="http://schemas.microsoft.com/office/drawing/2014/main" id="{61D33485-536E-4ECF-922C-A2B5C2DE1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282" y="2261672"/>
            <a:ext cx="2019946" cy="180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31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9545A-DE30-4664-AFA3-16D50C1AF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Screenshots</a:t>
            </a:r>
            <a:endParaRPr lang="en-US"/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35709CB-7A19-464A-966D-360573FAF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7" y="1584533"/>
            <a:ext cx="6653841" cy="3875839"/>
          </a:xfrm>
          <a:prstGeom prst="rect">
            <a:avLst/>
          </a:prstGeom>
        </p:spPr>
      </p:pic>
      <p:pic>
        <p:nvPicPr>
          <p:cNvPr id="5" name="Picture 5" descr="Timeline&#10;&#10;Description automatically generated">
            <a:extLst>
              <a:ext uri="{FF2B5EF4-FFF2-40B4-BE49-F238E27FC236}">
                <a16:creationId xmlns:a16="http://schemas.microsoft.com/office/drawing/2014/main" id="{6851604B-29D7-4597-A146-643EF5065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117" y="1390446"/>
            <a:ext cx="5000445" cy="409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48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02EDA-231B-4C8C-B48E-93348F5E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Market and Future Directions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8E730-B6AA-4901-9086-63BCF6A60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Precision agriculture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5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7E3D4-20C3-4284-B989-FA9F31FA1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Existing Tech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C73E3-4ECE-47A3-9E42-7048532B0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Tools to identify species</a:t>
            </a:r>
          </a:p>
          <a:p>
            <a:pPr lvl="1"/>
            <a:r>
              <a:rPr lang="en-US">
                <a:cs typeface="Calibri"/>
              </a:rPr>
              <a:t>Glority (</a:t>
            </a:r>
            <a:r>
              <a:rPr lang="en-US">
                <a:ea typeface="+mn-lt"/>
                <a:cs typeface="+mn-lt"/>
              </a:rPr>
              <a:t>www.glority.com)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PictureThis (</a:t>
            </a:r>
            <a:r>
              <a:rPr lang="en-US">
                <a:ea typeface="+mn-lt"/>
                <a:cs typeface="+mn-lt"/>
              </a:rPr>
              <a:t>www.picturethisai.com)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Tools to learn about pests</a:t>
            </a:r>
          </a:p>
          <a:p>
            <a:pPr lvl="1"/>
            <a:r>
              <a:rPr lang="en-US" err="1">
                <a:cs typeface="Calibri"/>
              </a:rPr>
              <a:t>Croprotect</a:t>
            </a:r>
            <a:r>
              <a:rPr lang="en-US">
                <a:cs typeface="Calibri"/>
              </a:rPr>
              <a:t> (</a:t>
            </a:r>
            <a:r>
              <a:rPr lang="en-US">
                <a:ea typeface="+mn-lt"/>
                <a:cs typeface="+mn-lt"/>
              </a:rPr>
              <a:t>croprotect.com)</a:t>
            </a:r>
          </a:p>
          <a:p>
            <a:pPr lvl="1"/>
            <a:r>
              <a:rPr lang="en-US">
                <a:cs typeface="Calibri"/>
              </a:rPr>
              <a:t>CABI's </a:t>
            </a:r>
            <a:r>
              <a:rPr lang="en-US"/>
              <a:t>Plantwise Factsheets Library (</a:t>
            </a:r>
            <a:r>
              <a:rPr lang="en-US">
                <a:ea typeface="+mn-lt"/>
                <a:cs typeface="+mn-lt"/>
              </a:rPr>
              <a:t>www.cabi.org/isc/datasheet)</a:t>
            </a:r>
            <a:endParaRPr lang="en-US"/>
          </a:p>
          <a:p>
            <a:pPr lvl="1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4155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380B3A10-46A3-45F3-A487-806D8BEBE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392" y="1386521"/>
            <a:ext cx="9513214" cy="4545039"/>
          </a:xfrm>
        </p:spPr>
      </p:pic>
    </p:spTree>
    <p:extLst>
      <p:ext uri="{BB962C8B-B14F-4D97-AF65-F5344CB8AC3E}">
        <p14:creationId xmlns:p14="http://schemas.microsoft.com/office/powerpoint/2010/main" val="4086355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509</Words>
  <Application>Microsoft Office PowerPoint</Application>
  <PresentationFormat>Widescreen</PresentationFormat>
  <Paragraphs>95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Webapp features - Summary</vt:lpstr>
      <vt:lpstr>Product &amp; features</vt:lpstr>
      <vt:lpstr>Unique Value Proposition</vt:lpstr>
      <vt:lpstr>PowerPoint Presentation</vt:lpstr>
      <vt:lpstr>Screenshots</vt:lpstr>
      <vt:lpstr>Market and Future Directions</vt:lpstr>
      <vt:lpstr>Existing Tech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FarmSmartProjectTeam</dc:creator>
  <cp:lastModifiedBy>Victoria DeLeo</cp:lastModifiedBy>
  <cp:revision>5</cp:revision>
  <dcterms:created xsi:type="dcterms:W3CDTF">2020-10-10T16:58:49Z</dcterms:created>
  <dcterms:modified xsi:type="dcterms:W3CDTF">2020-10-11T01:18:07Z</dcterms:modified>
</cp:coreProperties>
</file>